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3" d="100"/>
          <a:sy n="113" d="100"/>
        </p:scale>
        <p:origin x="51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46598B-E81D-4D13-8342-4FE5815EC94E}"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US"/>
        </a:p>
      </dgm:t>
    </dgm:pt>
    <dgm:pt modelId="{436BC37A-6811-4855-8AF1-B1CD11592727}">
      <dgm:prSet/>
      <dgm:spPr/>
      <dgm:t>
        <a:bodyPr/>
        <a:lstStyle/>
        <a:p>
          <a:r>
            <a:rPr lang="en-US"/>
            <a:t>The Operating System maintains the following important process scheduling queues −</a:t>
          </a:r>
        </a:p>
      </dgm:t>
    </dgm:pt>
    <dgm:pt modelId="{A1B38DFF-51BA-462A-911E-37E45E4F33E4}" type="parTrans" cxnId="{E6939C50-049B-4383-80AE-0C824213F70C}">
      <dgm:prSet/>
      <dgm:spPr/>
      <dgm:t>
        <a:bodyPr/>
        <a:lstStyle/>
        <a:p>
          <a:endParaRPr lang="en-US"/>
        </a:p>
      </dgm:t>
    </dgm:pt>
    <dgm:pt modelId="{CE9D58CF-9CFD-49BB-B05E-D97EAFC6EF12}" type="sibTrans" cxnId="{E6939C50-049B-4383-80AE-0C824213F70C}">
      <dgm:prSet/>
      <dgm:spPr/>
      <dgm:t>
        <a:bodyPr/>
        <a:lstStyle/>
        <a:p>
          <a:endParaRPr lang="en-US"/>
        </a:p>
      </dgm:t>
    </dgm:pt>
    <dgm:pt modelId="{672D8880-64D3-4760-9388-518B55506E61}">
      <dgm:prSet/>
      <dgm:spPr/>
      <dgm:t>
        <a:bodyPr/>
        <a:lstStyle/>
        <a:p>
          <a:r>
            <a:rPr lang="en-US"/>
            <a:t>Job queue − This queue keeps all the processes in the system.</a:t>
          </a:r>
        </a:p>
      </dgm:t>
    </dgm:pt>
    <dgm:pt modelId="{9B183039-2BC8-4A5C-ACDD-08F718AA7ED6}" type="parTrans" cxnId="{0D0652F7-2889-4CDF-AC1C-186DDBF34343}">
      <dgm:prSet/>
      <dgm:spPr/>
      <dgm:t>
        <a:bodyPr/>
        <a:lstStyle/>
        <a:p>
          <a:endParaRPr lang="en-US"/>
        </a:p>
      </dgm:t>
    </dgm:pt>
    <dgm:pt modelId="{DB8F2E5A-E887-4DAF-A36D-93A04C4B274C}" type="sibTrans" cxnId="{0D0652F7-2889-4CDF-AC1C-186DDBF34343}">
      <dgm:prSet/>
      <dgm:spPr/>
      <dgm:t>
        <a:bodyPr/>
        <a:lstStyle/>
        <a:p>
          <a:endParaRPr lang="en-US"/>
        </a:p>
      </dgm:t>
    </dgm:pt>
    <dgm:pt modelId="{DC50C3CB-8A09-48A1-BF80-A92B97204988}">
      <dgm:prSet/>
      <dgm:spPr/>
      <dgm:t>
        <a:bodyPr/>
        <a:lstStyle/>
        <a:p>
          <a:r>
            <a:rPr lang="en-US"/>
            <a:t>Ready queue − This queue keeps a set of all processes residing in main memory, ready and waiting to execute. A new process is always put in this queue.</a:t>
          </a:r>
        </a:p>
      </dgm:t>
    </dgm:pt>
    <dgm:pt modelId="{685F8764-2203-4BF0-AE51-29C19AC2E76F}" type="parTrans" cxnId="{EA248341-A9AE-4C80-97A7-6A7460E8E8D6}">
      <dgm:prSet/>
      <dgm:spPr/>
      <dgm:t>
        <a:bodyPr/>
        <a:lstStyle/>
        <a:p>
          <a:endParaRPr lang="en-US"/>
        </a:p>
      </dgm:t>
    </dgm:pt>
    <dgm:pt modelId="{86EE2EED-6225-4013-8BA8-556A57C5B1D6}" type="sibTrans" cxnId="{EA248341-A9AE-4C80-97A7-6A7460E8E8D6}">
      <dgm:prSet/>
      <dgm:spPr/>
      <dgm:t>
        <a:bodyPr/>
        <a:lstStyle/>
        <a:p>
          <a:endParaRPr lang="en-US"/>
        </a:p>
      </dgm:t>
    </dgm:pt>
    <dgm:pt modelId="{EECBB458-5176-4B67-851D-B3520A273CFE}">
      <dgm:prSet/>
      <dgm:spPr/>
      <dgm:t>
        <a:bodyPr/>
        <a:lstStyle/>
        <a:p>
          <a:r>
            <a:rPr lang="en-US"/>
            <a:t>Device queues − The processes which are blocked due to unavailability of an I/O device constitute this queue.</a:t>
          </a:r>
        </a:p>
      </dgm:t>
    </dgm:pt>
    <dgm:pt modelId="{01C2A77E-C43B-4C8E-AE9B-379FE7BD650A}" type="parTrans" cxnId="{3C6A26B6-95D7-44FD-96BD-58EAC92AFE22}">
      <dgm:prSet/>
      <dgm:spPr/>
      <dgm:t>
        <a:bodyPr/>
        <a:lstStyle/>
        <a:p>
          <a:endParaRPr lang="en-US"/>
        </a:p>
      </dgm:t>
    </dgm:pt>
    <dgm:pt modelId="{2984EFD5-BA27-484C-AFA5-FA76AF0D74C0}" type="sibTrans" cxnId="{3C6A26B6-95D7-44FD-96BD-58EAC92AFE22}">
      <dgm:prSet/>
      <dgm:spPr/>
      <dgm:t>
        <a:bodyPr/>
        <a:lstStyle/>
        <a:p>
          <a:endParaRPr lang="en-US"/>
        </a:p>
      </dgm:t>
    </dgm:pt>
    <dgm:pt modelId="{F5D6F43F-7E3E-4863-B1A1-7D456D4E3209}" type="pres">
      <dgm:prSet presAssocID="{B946598B-E81D-4D13-8342-4FE5815EC94E}" presName="linear" presStyleCnt="0">
        <dgm:presLayoutVars>
          <dgm:animLvl val="lvl"/>
          <dgm:resizeHandles val="exact"/>
        </dgm:presLayoutVars>
      </dgm:prSet>
      <dgm:spPr/>
    </dgm:pt>
    <dgm:pt modelId="{9950B129-CFF8-493C-A1D5-E9B5A0499E70}" type="pres">
      <dgm:prSet presAssocID="{436BC37A-6811-4855-8AF1-B1CD11592727}" presName="parentText" presStyleLbl="node1" presStyleIdx="0" presStyleCnt="4">
        <dgm:presLayoutVars>
          <dgm:chMax val="0"/>
          <dgm:bulletEnabled val="1"/>
        </dgm:presLayoutVars>
      </dgm:prSet>
      <dgm:spPr/>
    </dgm:pt>
    <dgm:pt modelId="{C0E1A9D6-0733-4091-8808-6E9FD758BF40}" type="pres">
      <dgm:prSet presAssocID="{CE9D58CF-9CFD-49BB-B05E-D97EAFC6EF12}" presName="spacer" presStyleCnt="0"/>
      <dgm:spPr/>
    </dgm:pt>
    <dgm:pt modelId="{718C6FE0-BB9F-447D-BC8D-56626E5708EF}" type="pres">
      <dgm:prSet presAssocID="{672D8880-64D3-4760-9388-518B55506E61}" presName="parentText" presStyleLbl="node1" presStyleIdx="1" presStyleCnt="4">
        <dgm:presLayoutVars>
          <dgm:chMax val="0"/>
          <dgm:bulletEnabled val="1"/>
        </dgm:presLayoutVars>
      </dgm:prSet>
      <dgm:spPr/>
    </dgm:pt>
    <dgm:pt modelId="{4E3561AD-2138-40A9-A8E2-C0B7000D932E}" type="pres">
      <dgm:prSet presAssocID="{DB8F2E5A-E887-4DAF-A36D-93A04C4B274C}" presName="spacer" presStyleCnt="0"/>
      <dgm:spPr/>
    </dgm:pt>
    <dgm:pt modelId="{538401B6-703F-46E0-84DB-718A9DD1DBAA}" type="pres">
      <dgm:prSet presAssocID="{DC50C3CB-8A09-48A1-BF80-A92B97204988}" presName="parentText" presStyleLbl="node1" presStyleIdx="2" presStyleCnt="4">
        <dgm:presLayoutVars>
          <dgm:chMax val="0"/>
          <dgm:bulletEnabled val="1"/>
        </dgm:presLayoutVars>
      </dgm:prSet>
      <dgm:spPr/>
    </dgm:pt>
    <dgm:pt modelId="{4EA3B195-15C3-4387-BAC2-3517A96B95C3}" type="pres">
      <dgm:prSet presAssocID="{86EE2EED-6225-4013-8BA8-556A57C5B1D6}" presName="spacer" presStyleCnt="0"/>
      <dgm:spPr/>
    </dgm:pt>
    <dgm:pt modelId="{829C18E2-9173-4557-A4EA-211EF182B51E}" type="pres">
      <dgm:prSet presAssocID="{EECBB458-5176-4B67-851D-B3520A273CFE}" presName="parentText" presStyleLbl="node1" presStyleIdx="3" presStyleCnt="4">
        <dgm:presLayoutVars>
          <dgm:chMax val="0"/>
          <dgm:bulletEnabled val="1"/>
        </dgm:presLayoutVars>
      </dgm:prSet>
      <dgm:spPr/>
    </dgm:pt>
  </dgm:ptLst>
  <dgm:cxnLst>
    <dgm:cxn modelId="{FEF3CA35-4670-46B7-8737-7F48F9E7A407}" type="presOf" srcId="{436BC37A-6811-4855-8AF1-B1CD11592727}" destId="{9950B129-CFF8-493C-A1D5-E9B5A0499E70}" srcOrd="0" destOrd="0" presId="urn:microsoft.com/office/officeart/2005/8/layout/vList2"/>
    <dgm:cxn modelId="{EA248341-A9AE-4C80-97A7-6A7460E8E8D6}" srcId="{B946598B-E81D-4D13-8342-4FE5815EC94E}" destId="{DC50C3CB-8A09-48A1-BF80-A92B97204988}" srcOrd="2" destOrd="0" parTransId="{685F8764-2203-4BF0-AE51-29C19AC2E76F}" sibTransId="{86EE2EED-6225-4013-8BA8-556A57C5B1D6}"/>
    <dgm:cxn modelId="{E6939C50-049B-4383-80AE-0C824213F70C}" srcId="{B946598B-E81D-4D13-8342-4FE5815EC94E}" destId="{436BC37A-6811-4855-8AF1-B1CD11592727}" srcOrd="0" destOrd="0" parTransId="{A1B38DFF-51BA-462A-911E-37E45E4F33E4}" sibTransId="{CE9D58CF-9CFD-49BB-B05E-D97EAFC6EF12}"/>
    <dgm:cxn modelId="{EA3E9D71-AB9A-4B96-95E0-79D428C76FDE}" type="presOf" srcId="{672D8880-64D3-4760-9388-518B55506E61}" destId="{718C6FE0-BB9F-447D-BC8D-56626E5708EF}" srcOrd="0" destOrd="0" presId="urn:microsoft.com/office/officeart/2005/8/layout/vList2"/>
    <dgm:cxn modelId="{9BB83887-861C-419C-84CA-48FDBDA1C2F0}" type="presOf" srcId="{B946598B-E81D-4D13-8342-4FE5815EC94E}" destId="{F5D6F43F-7E3E-4863-B1A1-7D456D4E3209}" srcOrd="0" destOrd="0" presId="urn:microsoft.com/office/officeart/2005/8/layout/vList2"/>
    <dgm:cxn modelId="{0C69B9A3-3218-4DCB-A203-3026EF2EA7CE}" type="presOf" srcId="{EECBB458-5176-4B67-851D-B3520A273CFE}" destId="{829C18E2-9173-4557-A4EA-211EF182B51E}" srcOrd="0" destOrd="0" presId="urn:microsoft.com/office/officeart/2005/8/layout/vList2"/>
    <dgm:cxn modelId="{3C6A26B6-95D7-44FD-96BD-58EAC92AFE22}" srcId="{B946598B-E81D-4D13-8342-4FE5815EC94E}" destId="{EECBB458-5176-4B67-851D-B3520A273CFE}" srcOrd="3" destOrd="0" parTransId="{01C2A77E-C43B-4C8E-AE9B-379FE7BD650A}" sibTransId="{2984EFD5-BA27-484C-AFA5-FA76AF0D74C0}"/>
    <dgm:cxn modelId="{225489DC-00C8-4D04-A590-FF6A73A7B5B4}" type="presOf" srcId="{DC50C3CB-8A09-48A1-BF80-A92B97204988}" destId="{538401B6-703F-46E0-84DB-718A9DD1DBAA}" srcOrd="0" destOrd="0" presId="urn:microsoft.com/office/officeart/2005/8/layout/vList2"/>
    <dgm:cxn modelId="{0D0652F7-2889-4CDF-AC1C-186DDBF34343}" srcId="{B946598B-E81D-4D13-8342-4FE5815EC94E}" destId="{672D8880-64D3-4760-9388-518B55506E61}" srcOrd="1" destOrd="0" parTransId="{9B183039-2BC8-4A5C-ACDD-08F718AA7ED6}" sibTransId="{DB8F2E5A-E887-4DAF-A36D-93A04C4B274C}"/>
    <dgm:cxn modelId="{F9ED17DB-E894-4A77-811B-B6B9F0C3D42F}" type="presParOf" srcId="{F5D6F43F-7E3E-4863-B1A1-7D456D4E3209}" destId="{9950B129-CFF8-493C-A1D5-E9B5A0499E70}" srcOrd="0" destOrd="0" presId="urn:microsoft.com/office/officeart/2005/8/layout/vList2"/>
    <dgm:cxn modelId="{08CF6211-66FF-468A-A082-42796E46BA88}" type="presParOf" srcId="{F5D6F43F-7E3E-4863-B1A1-7D456D4E3209}" destId="{C0E1A9D6-0733-4091-8808-6E9FD758BF40}" srcOrd="1" destOrd="0" presId="urn:microsoft.com/office/officeart/2005/8/layout/vList2"/>
    <dgm:cxn modelId="{4445D34A-78C2-425A-839E-227D9FCCB340}" type="presParOf" srcId="{F5D6F43F-7E3E-4863-B1A1-7D456D4E3209}" destId="{718C6FE0-BB9F-447D-BC8D-56626E5708EF}" srcOrd="2" destOrd="0" presId="urn:microsoft.com/office/officeart/2005/8/layout/vList2"/>
    <dgm:cxn modelId="{47140654-8ADF-456E-A02E-859CF16971E8}" type="presParOf" srcId="{F5D6F43F-7E3E-4863-B1A1-7D456D4E3209}" destId="{4E3561AD-2138-40A9-A8E2-C0B7000D932E}" srcOrd="3" destOrd="0" presId="urn:microsoft.com/office/officeart/2005/8/layout/vList2"/>
    <dgm:cxn modelId="{8127B002-ACC1-4D54-BCB6-89E5FCEB17C5}" type="presParOf" srcId="{F5D6F43F-7E3E-4863-B1A1-7D456D4E3209}" destId="{538401B6-703F-46E0-84DB-718A9DD1DBAA}" srcOrd="4" destOrd="0" presId="urn:microsoft.com/office/officeart/2005/8/layout/vList2"/>
    <dgm:cxn modelId="{51FCE947-483A-4350-BE8C-9FA1AB4E82A8}" type="presParOf" srcId="{F5D6F43F-7E3E-4863-B1A1-7D456D4E3209}" destId="{4EA3B195-15C3-4387-BAC2-3517A96B95C3}" srcOrd="5" destOrd="0" presId="urn:microsoft.com/office/officeart/2005/8/layout/vList2"/>
    <dgm:cxn modelId="{F1CE5499-3F1A-4DC7-AB8F-03AAD233371E}" type="presParOf" srcId="{F5D6F43F-7E3E-4863-B1A1-7D456D4E3209}" destId="{829C18E2-9173-4557-A4EA-211EF182B51E}"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8A757FA-2E82-4001-B0B2-6545725C50FB}" type="doc">
      <dgm:prSet loTypeId="urn:microsoft.com/office/officeart/2005/8/layout/process1" loCatId="process" qsTypeId="urn:microsoft.com/office/officeart/2005/8/quickstyle/simple1" qsCatId="simple" csTypeId="urn:microsoft.com/office/officeart/2005/8/colors/accent1_2" csCatId="accent1"/>
      <dgm:spPr/>
      <dgm:t>
        <a:bodyPr/>
        <a:lstStyle/>
        <a:p>
          <a:endParaRPr lang="en-US"/>
        </a:p>
      </dgm:t>
    </dgm:pt>
    <dgm:pt modelId="{FAC586B6-5173-42C3-B51A-F0E40AD0E151}">
      <dgm:prSet/>
      <dgm:spPr/>
      <dgm:t>
        <a:bodyPr/>
        <a:lstStyle/>
        <a:p>
          <a:r>
            <a:rPr lang="en-US"/>
            <a:t>Schedulers are special system software which handle process scheduling in various ways</a:t>
          </a:r>
        </a:p>
      </dgm:t>
    </dgm:pt>
    <dgm:pt modelId="{6C5862B3-63F3-48C0-A7D7-3B32294A6421}" type="parTrans" cxnId="{ACD6453F-765B-4361-844C-3D04DDA1D381}">
      <dgm:prSet/>
      <dgm:spPr/>
      <dgm:t>
        <a:bodyPr/>
        <a:lstStyle/>
        <a:p>
          <a:endParaRPr lang="en-US"/>
        </a:p>
      </dgm:t>
    </dgm:pt>
    <dgm:pt modelId="{836B0F65-A1AE-4FD3-812F-2121B0B5F85D}" type="sibTrans" cxnId="{ACD6453F-765B-4361-844C-3D04DDA1D381}">
      <dgm:prSet/>
      <dgm:spPr/>
      <dgm:t>
        <a:bodyPr/>
        <a:lstStyle/>
        <a:p>
          <a:endParaRPr lang="en-US"/>
        </a:p>
      </dgm:t>
    </dgm:pt>
    <dgm:pt modelId="{7303CB77-A04A-45FB-AC90-4C16B26C083E}">
      <dgm:prSet/>
      <dgm:spPr/>
      <dgm:t>
        <a:bodyPr/>
        <a:lstStyle/>
        <a:p>
          <a:r>
            <a:rPr lang="en-US"/>
            <a:t>Their main task is to select the jobs to be submitted into the system and to decide which process to run. Schedulers are of three type</a:t>
          </a:r>
        </a:p>
      </dgm:t>
    </dgm:pt>
    <dgm:pt modelId="{4F7FD34F-8196-412A-8B31-963EB59F23A8}" type="parTrans" cxnId="{EBA43A54-B2A5-4340-96B8-DBDDD3D48BFF}">
      <dgm:prSet/>
      <dgm:spPr/>
      <dgm:t>
        <a:bodyPr/>
        <a:lstStyle/>
        <a:p>
          <a:endParaRPr lang="en-US"/>
        </a:p>
      </dgm:t>
    </dgm:pt>
    <dgm:pt modelId="{75B4BEA1-D71C-4959-AE9A-D72A55100A58}" type="sibTrans" cxnId="{EBA43A54-B2A5-4340-96B8-DBDDD3D48BFF}">
      <dgm:prSet/>
      <dgm:spPr/>
      <dgm:t>
        <a:bodyPr/>
        <a:lstStyle/>
        <a:p>
          <a:endParaRPr lang="en-US"/>
        </a:p>
      </dgm:t>
    </dgm:pt>
    <dgm:pt modelId="{14EBFAC0-AD2B-4225-8F5F-092E4BAB2D62}">
      <dgm:prSet/>
      <dgm:spPr/>
      <dgm:t>
        <a:bodyPr/>
        <a:lstStyle/>
        <a:p>
          <a:r>
            <a:rPr lang="en-US"/>
            <a:t>Long-Term Scheduler</a:t>
          </a:r>
        </a:p>
      </dgm:t>
    </dgm:pt>
    <dgm:pt modelId="{5E31E22D-ABEC-455F-BE32-7584E3467B1E}" type="parTrans" cxnId="{4C697A4B-F941-4EBA-B66E-6F6959C968DA}">
      <dgm:prSet/>
      <dgm:spPr/>
      <dgm:t>
        <a:bodyPr/>
        <a:lstStyle/>
        <a:p>
          <a:endParaRPr lang="en-US"/>
        </a:p>
      </dgm:t>
    </dgm:pt>
    <dgm:pt modelId="{6CC18780-4724-4BC1-B340-AE1FFBF925AE}" type="sibTrans" cxnId="{4C697A4B-F941-4EBA-B66E-6F6959C968DA}">
      <dgm:prSet/>
      <dgm:spPr/>
      <dgm:t>
        <a:bodyPr/>
        <a:lstStyle/>
        <a:p>
          <a:endParaRPr lang="en-US"/>
        </a:p>
      </dgm:t>
    </dgm:pt>
    <dgm:pt modelId="{4EAFEDD5-2138-4D4B-BAED-CBBACD4C4DD1}">
      <dgm:prSet/>
      <dgm:spPr/>
      <dgm:t>
        <a:bodyPr/>
        <a:lstStyle/>
        <a:p>
          <a:r>
            <a:rPr lang="en-US"/>
            <a:t>Short-Term Scheduler</a:t>
          </a:r>
        </a:p>
      </dgm:t>
    </dgm:pt>
    <dgm:pt modelId="{0848BB34-B6CD-452D-AC28-0D373ECFC286}" type="parTrans" cxnId="{31EBC2DF-45EF-4B62-B0F5-C875E0F5016B}">
      <dgm:prSet/>
      <dgm:spPr/>
      <dgm:t>
        <a:bodyPr/>
        <a:lstStyle/>
        <a:p>
          <a:endParaRPr lang="en-US"/>
        </a:p>
      </dgm:t>
    </dgm:pt>
    <dgm:pt modelId="{B71DAF21-AFB7-45F7-95A8-40F5B1BEF0BD}" type="sibTrans" cxnId="{31EBC2DF-45EF-4B62-B0F5-C875E0F5016B}">
      <dgm:prSet/>
      <dgm:spPr/>
      <dgm:t>
        <a:bodyPr/>
        <a:lstStyle/>
        <a:p>
          <a:endParaRPr lang="en-US"/>
        </a:p>
      </dgm:t>
    </dgm:pt>
    <dgm:pt modelId="{9CB6C335-F9AC-473C-8826-F8C2C604ED2A}">
      <dgm:prSet/>
      <dgm:spPr/>
      <dgm:t>
        <a:bodyPr/>
        <a:lstStyle/>
        <a:p>
          <a:r>
            <a:rPr lang="en-US"/>
            <a:t>Medium-Term Scheduler</a:t>
          </a:r>
        </a:p>
      </dgm:t>
    </dgm:pt>
    <dgm:pt modelId="{EC2E75BC-482F-4167-9B7A-54869292CCD4}" type="parTrans" cxnId="{3CAC81D6-EC67-4CD1-8476-743854E3535C}">
      <dgm:prSet/>
      <dgm:spPr/>
      <dgm:t>
        <a:bodyPr/>
        <a:lstStyle/>
        <a:p>
          <a:endParaRPr lang="en-US"/>
        </a:p>
      </dgm:t>
    </dgm:pt>
    <dgm:pt modelId="{8F95D207-1333-45F1-9303-24CDAB3981A8}" type="sibTrans" cxnId="{3CAC81D6-EC67-4CD1-8476-743854E3535C}">
      <dgm:prSet/>
      <dgm:spPr/>
      <dgm:t>
        <a:bodyPr/>
        <a:lstStyle/>
        <a:p>
          <a:endParaRPr lang="en-US"/>
        </a:p>
      </dgm:t>
    </dgm:pt>
    <dgm:pt modelId="{39F11E9E-A7C7-46AB-90FF-946236F28C9F}" type="pres">
      <dgm:prSet presAssocID="{98A757FA-2E82-4001-B0B2-6545725C50FB}" presName="Name0" presStyleCnt="0">
        <dgm:presLayoutVars>
          <dgm:dir/>
          <dgm:resizeHandles val="exact"/>
        </dgm:presLayoutVars>
      </dgm:prSet>
      <dgm:spPr/>
    </dgm:pt>
    <dgm:pt modelId="{966A479F-2257-4490-BBF8-F3C914E7B051}" type="pres">
      <dgm:prSet presAssocID="{FAC586B6-5173-42C3-B51A-F0E40AD0E151}" presName="node" presStyleLbl="node1" presStyleIdx="0" presStyleCnt="5">
        <dgm:presLayoutVars>
          <dgm:bulletEnabled val="1"/>
        </dgm:presLayoutVars>
      </dgm:prSet>
      <dgm:spPr/>
    </dgm:pt>
    <dgm:pt modelId="{2DA614A8-5788-4638-B873-32988BAA899F}" type="pres">
      <dgm:prSet presAssocID="{836B0F65-A1AE-4FD3-812F-2121B0B5F85D}" presName="sibTrans" presStyleLbl="sibTrans2D1" presStyleIdx="0" presStyleCnt="4"/>
      <dgm:spPr/>
    </dgm:pt>
    <dgm:pt modelId="{4BE82EC4-97C3-4A54-A1B7-CA6693E9E98A}" type="pres">
      <dgm:prSet presAssocID="{836B0F65-A1AE-4FD3-812F-2121B0B5F85D}" presName="connectorText" presStyleLbl="sibTrans2D1" presStyleIdx="0" presStyleCnt="4"/>
      <dgm:spPr/>
    </dgm:pt>
    <dgm:pt modelId="{C03FDE75-92FA-4C55-A458-580B9A1FA393}" type="pres">
      <dgm:prSet presAssocID="{7303CB77-A04A-45FB-AC90-4C16B26C083E}" presName="node" presStyleLbl="node1" presStyleIdx="1" presStyleCnt="5">
        <dgm:presLayoutVars>
          <dgm:bulletEnabled val="1"/>
        </dgm:presLayoutVars>
      </dgm:prSet>
      <dgm:spPr/>
    </dgm:pt>
    <dgm:pt modelId="{4A6D3F71-D334-4DBF-8058-F6BEFDF3A7EF}" type="pres">
      <dgm:prSet presAssocID="{75B4BEA1-D71C-4959-AE9A-D72A55100A58}" presName="sibTrans" presStyleLbl="sibTrans2D1" presStyleIdx="1" presStyleCnt="4"/>
      <dgm:spPr/>
    </dgm:pt>
    <dgm:pt modelId="{E204E47E-BAE0-4B22-A82C-B7585C7E225F}" type="pres">
      <dgm:prSet presAssocID="{75B4BEA1-D71C-4959-AE9A-D72A55100A58}" presName="connectorText" presStyleLbl="sibTrans2D1" presStyleIdx="1" presStyleCnt="4"/>
      <dgm:spPr/>
    </dgm:pt>
    <dgm:pt modelId="{F09AB577-7D3F-41D1-9915-4F0C3315C1EC}" type="pres">
      <dgm:prSet presAssocID="{14EBFAC0-AD2B-4225-8F5F-092E4BAB2D62}" presName="node" presStyleLbl="node1" presStyleIdx="2" presStyleCnt="5">
        <dgm:presLayoutVars>
          <dgm:bulletEnabled val="1"/>
        </dgm:presLayoutVars>
      </dgm:prSet>
      <dgm:spPr/>
    </dgm:pt>
    <dgm:pt modelId="{1212C008-ADBC-45B3-91CA-EF47BFE7F8C2}" type="pres">
      <dgm:prSet presAssocID="{6CC18780-4724-4BC1-B340-AE1FFBF925AE}" presName="sibTrans" presStyleLbl="sibTrans2D1" presStyleIdx="2" presStyleCnt="4"/>
      <dgm:spPr/>
    </dgm:pt>
    <dgm:pt modelId="{424D9A48-0A81-441F-8CE8-7C050C504923}" type="pres">
      <dgm:prSet presAssocID="{6CC18780-4724-4BC1-B340-AE1FFBF925AE}" presName="connectorText" presStyleLbl="sibTrans2D1" presStyleIdx="2" presStyleCnt="4"/>
      <dgm:spPr/>
    </dgm:pt>
    <dgm:pt modelId="{E72CDFDF-1187-494C-888C-771A35535CD9}" type="pres">
      <dgm:prSet presAssocID="{4EAFEDD5-2138-4D4B-BAED-CBBACD4C4DD1}" presName="node" presStyleLbl="node1" presStyleIdx="3" presStyleCnt="5">
        <dgm:presLayoutVars>
          <dgm:bulletEnabled val="1"/>
        </dgm:presLayoutVars>
      </dgm:prSet>
      <dgm:spPr/>
    </dgm:pt>
    <dgm:pt modelId="{694454AC-81C0-451B-84F4-2C99D1872983}" type="pres">
      <dgm:prSet presAssocID="{B71DAF21-AFB7-45F7-95A8-40F5B1BEF0BD}" presName="sibTrans" presStyleLbl="sibTrans2D1" presStyleIdx="3" presStyleCnt="4"/>
      <dgm:spPr/>
    </dgm:pt>
    <dgm:pt modelId="{FD11564A-1489-4247-A7A8-7CE68F98C661}" type="pres">
      <dgm:prSet presAssocID="{B71DAF21-AFB7-45F7-95A8-40F5B1BEF0BD}" presName="connectorText" presStyleLbl="sibTrans2D1" presStyleIdx="3" presStyleCnt="4"/>
      <dgm:spPr/>
    </dgm:pt>
    <dgm:pt modelId="{59BAFE54-CAEF-45DD-8069-1F5FEDFF913F}" type="pres">
      <dgm:prSet presAssocID="{9CB6C335-F9AC-473C-8826-F8C2C604ED2A}" presName="node" presStyleLbl="node1" presStyleIdx="4" presStyleCnt="5">
        <dgm:presLayoutVars>
          <dgm:bulletEnabled val="1"/>
        </dgm:presLayoutVars>
      </dgm:prSet>
      <dgm:spPr/>
    </dgm:pt>
  </dgm:ptLst>
  <dgm:cxnLst>
    <dgm:cxn modelId="{4C44760B-F61D-4403-9A42-4CF6867F8D35}" type="presOf" srcId="{6CC18780-4724-4BC1-B340-AE1FFBF925AE}" destId="{1212C008-ADBC-45B3-91CA-EF47BFE7F8C2}" srcOrd="0" destOrd="0" presId="urn:microsoft.com/office/officeart/2005/8/layout/process1"/>
    <dgm:cxn modelId="{49E1DD16-3C01-488D-8356-23A0AF25B556}" type="presOf" srcId="{B71DAF21-AFB7-45F7-95A8-40F5B1BEF0BD}" destId="{FD11564A-1489-4247-A7A8-7CE68F98C661}" srcOrd="1" destOrd="0" presId="urn:microsoft.com/office/officeart/2005/8/layout/process1"/>
    <dgm:cxn modelId="{7C29A827-EBD3-4915-9017-D2ADDBEF6F9C}" type="presOf" srcId="{FAC586B6-5173-42C3-B51A-F0E40AD0E151}" destId="{966A479F-2257-4490-BBF8-F3C914E7B051}" srcOrd="0" destOrd="0" presId="urn:microsoft.com/office/officeart/2005/8/layout/process1"/>
    <dgm:cxn modelId="{59E6F333-AB3C-4E6C-9569-16310217A2D4}" type="presOf" srcId="{6CC18780-4724-4BC1-B340-AE1FFBF925AE}" destId="{424D9A48-0A81-441F-8CE8-7C050C504923}" srcOrd="1" destOrd="0" presId="urn:microsoft.com/office/officeart/2005/8/layout/process1"/>
    <dgm:cxn modelId="{06F82D37-4D37-4D50-9139-801F79BE73A6}" type="presOf" srcId="{B71DAF21-AFB7-45F7-95A8-40F5B1BEF0BD}" destId="{694454AC-81C0-451B-84F4-2C99D1872983}" srcOrd="0" destOrd="0" presId="urn:microsoft.com/office/officeart/2005/8/layout/process1"/>
    <dgm:cxn modelId="{ACD6453F-765B-4361-844C-3D04DDA1D381}" srcId="{98A757FA-2E82-4001-B0B2-6545725C50FB}" destId="{FAC586B6-5173-42C3-B51A-F0E40AD0E151}" srcOrd="0" destOrd="0" parTransId="{6C5862B3-63F3-48C0-A7D7-3B32294A6421}" sibTransId="{836B0F65-A1AE-4FD3-812F-2121B0B5F85D}"/>
    <dgm:cxn modelId="{4C697A4B-F941-4EBA-B66E-6F6959C968DA}" srcId="{98A757FA-2E82-4001-B0B2-6545725C50FB}" destId="{14EBFAC0-AD2B-4225-8F5F-092E4BAB2D62}" srcOrd="2" destOrd="0" parTransId="{5E31E22D-ABEC-455F-BE32-7584E3467B1E}" sibTransId="{6CC18780-4724-4BC1-B340-AE1FFBF925AE}"/>
    <dgm:cxn modelId="{71B87E6C-0974-448B-9EDF-F9D5102A20B4}" type="presOf" srcId="{75B4BEA1-D71C-4959-AE9A-D72A55100A58}" destId="{4A6D3F71-D334-4DBF-8058-F6BEFDF3A7EF}" srcOrd="0" destOrd="0" presId="urn:microsoft.com/office/officeart/2005/8/layout/process1"/>
    <dgm:cxn modelId="{B109DC6C-241D-40D7-A181-D5C7562BCAF1}" type="presOf" srcId="{7303CB77-A04A-45FB-AC90-4C16B26C083E}" destId="{C03FDE75-92FA-4C55-A458-580B9A1FA393}" srcOrd="0" destOrd="0" presId="urn:microsoft.com/office/officeart/2005/8/layout/process1"/>
    <dgm:cxn modelId="{96ABEB70-DE89-4BC7-8329-492FE79A19B0}" type="presOf" srcId="{98A757FA-2E82-4001-B0B2-6545725C50FB}" destId="{39F11E9E-A7C7-46AB-90FF-946236F28C9F}" srcOrd="0" destOrd="0" presId="urn:microsoft.com/office/officeart/2005/8/layout/process1"/>
    <dgm:cxn modelId="{EBA43A54-B2A5-4340-96B8-DBDDD3D48BFF}" srcId="{98A757FA-2E82-4001-B0B2-6545725C50FB}" destId="{7303CB77-A04A-45FB-AC90-4C16B26C083E}" srcOrd="1" destOrd="0" parTransId="{4F7FD34F-8196-412A-8B31-963EB59F23A8}" sibTransId="{75B4BEA1-D71C-4959-AE9A-D72A55100A58}"/>
    <dgm:cxn modelId="{AA14BA8A-52A2-471D-840C-EB16F86BB954}" type="presOf" srcId="{4EAFEDD5-2138-4D4B-BAED-CBBACD4C4DD1}" destId="{E72CDFDF-1187-494C-888C-771A35535CD9}" srcOrd="0" destOrd="0" presId="urn:microsoft.com/office/officeart/2005/8/layout/process1"/>
    <dgm:cxn modelId="{D4E1FDA2-D97E-4A6E-88F0-8A6C50C6D189}" type="presOf" srcId="{75B4BEA1-D71C-4959-AE9A-D72A55100A58}" destId="{E204E47E-BAE0-4B22-A82C-B7585C7E225F}" srcOrd="1" destOrd="0" presId="urn:microsoft.com/office/officeart/2005/8/layout/process1"/>
    <dgm:cxn modelId="{F79B49B5-D883-496C-8F5A-BAFA7B06242C}" type="presOf" srcId="{836B0F65-A1AE-4FD3-812F-2121B0B5F85D}" destId="{4BE82EC4-97C3-4A54-A1B7-CA6693E9E98A}" srcOrd="1" destOrd="0" presId="urn:microsoft.com/office/officeart/2005/8/layout/process1"/>
    <dgm:cxn modelId="{02FF62CC-48C3-4D87-8B3D-8DA901112521}" type="presOf" srcId="{9CB6C335-F9AC-473C-8826-F8C2C604ED2A}" destId="{59BAFE54-CAEF-45DD-8069-1F5FEDFF913F}" srcOrd="0" destOrd="0" presId="urn:microsoft.com/office/officeart/2005/8/layout/process1"/>
    <dgm:cxn modelId="{8EA444CD-A7D5-46F8-AA8E-7AE9713C36F3}" type="presOf" srcId="{14EBFAC0-AD2B-4225-8F5F-092E4BAB2D62}" destId="{F09AB577-7D3F-41D1-9915-4F0C3315C1EC}" srcOrd="0" destOrd="0" presId="urn:microsoft.com/office/officeart/2005/8/layout/process1"/>
    <dgm:cxn modelId="{BA375FD1-F5B1-402D-8161-075F8E160527}" type="presOf" srcId="{836B0F65-A1AE-4FD3-812F-2121B0B5F85D}" destId="{2DA614A8-5788-4638-B873-32988BAA899F}" srcOrd="0" destOrd="0" presId="urn:microsoft.com/office/officeart/2005/8/layout/process1"/>
    <dgm:cxn modelId="{3CAC81D6-EC67-4CD1-8476-743854E3535C}" srcId="{98A757FA-2E82-4001-B0B2-6545725C50FB}" destId="{9CB6C335-F9AC-473C-8826-F8C2C604ED2A}" srcOrd="4" destOrd="0" parTransId="{EC2E75BC-482F-4167-9B7A-54869292CCD4}" sibTransId="{8F95D207-1333-45F1-9303-24CDAB3981A8}"/>
    <dgm:cxn modelId="{31EBC2DF-45EF-4B62-B0F5-C875E0F5016B}" srcId="{98A757FA-2E82-4001-B0B2-6545725C50FB}" destId="{4EAFEDD5-2138-4D4B-BAED-CBBACD4C4DD1}" srcOrd="3" destOrd="0" parTransId="{0848BB34-B6CD-452D-AC28-0D373ECFC286}" sibTransId="{B71DAF21-AFB7-45F7-95A8-40F5B1BEF0BD}"/>
    <dgm:cxn modelId="{5CFABC78-8F53-43DE-9A2A-06832B37562A}" type="presParOf" srcId="{39F11E9E-A7C7-46AB-90FF-946236F28C9F}" destId="{966A479F-2257-4490-BBF8-F3C914E7B051}" srcOrd="0" destOrd="0" presId="urn:microsoft.com/office/officeart/2005/8/layout/process1"/>
    <dgm:cxn modelId="{3CBE7B8A-4EBD-4FC2-89AC-3E3345ED6F52}" type="presParOf" srcId="{39F11E9E-A7C7-46AB-90FF-946236F28C9F}" destId="{2DA614A8-5788-4638-B873-32988BAA899F}" srcOrd="1" destOrd="0" presId="urn:microsoft.com/office/officeart/2005/8/layout/process1"/>
    <dgm:cxn modelId="{1A494242-EEB7-49A2-A6AA-415C71D671CD}" type="presParOf" srcId="{2DA614A8-5788-4638-B873-32988BAA899F}" destId="{4BE82EC4-97C3-4A54-A1B7-CA6693E9E98A}" srcOrd="0" destOrd="0" presId="urn:microsoft.com/office/officeart/2005/8/layout/process1"/>
    <dgm:cxn modelId="{6F3B7A2C-8C20-4063-9E93-7323EE5B4C2A}" type="presParOf" srcId="{39F11E9E-A7C7-46AB-90FF-946236F28C9F}" destId="{C03FDE75-92FA-4C55-A458-580B9A1FA393}" srcOrd="2" destOrd="0" presId="urn:microsoft.com/office/officeart/2005/8/layout/process1"/>
    <dgm:cxn modelId="{CF186614-786B-4999-BBFB-A45BFD320AFC}" type="presParOf" srcId="{39F11E9E-A7C7-46AB-90FF-946236F28C9F}" destId="{4A6D3F71-D334-4DBF-8058-F6BEFDF3A7EF}" srcOrd="3" destOrd="0" presId="urn:microsoft.com/office/officeart/2005/8/layout/process1"/>
    <dgm:cxn modelId="{C4A2489E-0807-4832-8C20-5E98FF79AC81}" type="presParOf" srcId="{4A6D3F71-D334-4DBF-8058-F6BEFDF3A7EF}" destId="{E204E47E-BAE0-4B22-A82C-B7585C7E225F}" srcOrd="0" destOrd="0" presId="urn:microsoft.com/office/officeart/2005/8/layout/process1"/>
    <dgm:cxn modelId="{4805F34B-0885-4AC2-9756-E3EB96B1F78C}" type="presParOf" srcId="{39F11E9E-A7C7-46AB-90FF-946236F28C9F}" destId="{F09AB577-7D3F-41D1-9915-4F0C3315C1EC}" srcOrd="4" destOrd="0" presId="urn:microsoft.com/office/officeart/2005/8/layout/process1"/>
    <dgm:cxn modelId="{41CCA770-28B1-4F19-8FA2-491FF54113EB}" type="presParOf" srcId="{39F11E9E-A7C7-46AB-90FF-946236F28C9F}" destId="{1212C008-ADBC-45B3-91CA-EF47BFE7F8C2}" srcOrd="5" destOrd="0" presId="urn:microsoft.com/office/officeart/2005/8/layout/process1"/>
    <dgm:cxn modelId="{800E0C6D-4088-4D99-ADF3-DD129597303C}" type="presParOf" srcId="{1212C008-ADBC-45B3-91CA-EF47BFE7F8C2}" destId="{424D9A48-0A81-441F-8CE8-7C050C504923}" srcOrd="0" destOrd="0" presId="urn:microsoft.com/office/officeart/2005/8/layout/process1"/>
    <dgm:cxn modelId="{D0EAF5AA-9965-4340-B339-777F1E143A4D}" type="presParOf" srcId="{39F11E9E-A7C7-46AB-90FF-946236F28C9F}" destId="{E72CDFDF-1187-494C-888C-771A35535CD9}" srcOrd="6" destOrd="0" presId="urn:microsoft.com/office/officeart/2005/8/layout/process1"/>
    <dgm:cxn modelId="{F7352C14-477F-4862-ABEB-88F53F68C55C}" type="presParOf" srcId="{39F11E9E-A7C7-46AB-90FF-946236F28C9F}" destId="{694454AC-81C0-451B-84F4-2C99D1872983}" srcOrd="7" destOrd="0" presId="urn:microsoft.com/office/officeart/2005/8/layout/process1"/>
    <dgm:cxn modelId="{B979E628-BED2-4FA4-AA56-AFE023B77CCB}" type="presParOf" srcId="{694454AC-81C0-451B-84F4-2C99D1872983}" destId="{FD11564A-1489-4247-A7A8-7CE68F98C661}" srcOrd="0" destOrd="0" presId="urn:microsoft.com/office/officeart/2005/8/layout/process1"/>
    <dgm:cxn modelId="{0BDF3BFF-973E-41A8-8B99-CAB8ACCD73E6}" type="presParOf" srcId="{39F11E9E-A7C7-46AB-90FF-946236F28C9F}" destId="{59BAFE54-CAEF-45DD-8069-1F5FEDFF913F}"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50B129-CFF8-493C-A1D5-E9B5A0499E70}">
      <dsp:nvSpPr>
        <dsp:cNvPr id="0" name=""/>
        <dsp:cNvSpPr/>
      </dsp:nvSpPr>
      <dsp:spPr>
        <a:xfrm>
          <a:off x="0" y="133839"/>
          <a:ext cx="5379613" cy="134630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The Operating System maintains the following important process scheduling queues −</a:t>
          </a:r>
        </a:p>
      </dsp:txBody>
      <dsp:txXfrm>
        <a:off x="65721" y="199560"/>
        <a:ext cx="5248171" cy="1214862"/>
      </dsp:txXfrm>
    </dsp:sp>
    <dsp:sp modelId="{718C6FE0-BB9F-447D-BC8D-56626E5708EF}">
      <dsp:nvSpPr>
        <dsp:cNvPr id="0" name=""/>
        <dsp:cNvSpPr/>
      </dsp:nvSpPr>
      <dsp:spPr>
        <a:xfrm>
          <a:off x="0" y="1534863"/>
          <a:ext cx="5379613" cy="1346304"/>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Job queue − This queue keeps all the processes in the system.</a:t>
          </a:r>
        </a:p>
      </dsp:txBody>
      <dsp:txXfrm>
        <a:off x="65721" y="1600584"/>
        <a:ext cx="5248171" cy="1214862"/>
      </dsp:txXfrm>
    </dsp:sp>
    <dsp:sp modelId="{538401B6-703F-46E0-84DB-718A9DD1DBAA}">
      <dsp:nvSpPr>
        <dsp:cNvPr id="0" name=""/>
        <dsp:cNvSpPr/>
      </dsp:nvSpPr>
      <dsp:spPr>
        <a:xfrm>
          <a:off x="0" y="2935888"/>
          <a:ext cx="5379613" cy="1346304"/>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Ready queue − This queue keeps a set of all processes residing in main memory, ready and waiting to execute. A new process is always put in this queue.</a:t>
          </a:r>
        </a:p>
      </dsp:txBody>
      <dsp:txXfrm>
        <a:off x="65721" y="3001609"/>
        <a:ext cx="5248171" cy="1214862"/>
      </dsp:txXfrm>
    </dsp:sp>
    <dsp:sp modelId="{829C18E2-9173-4557-A4EA-211EF182B51E}">
      <dsp:nvSpPr>
        <dsp:cNvPr id="0" name=""/>
        <dsp:cNvSpPr/>
      </dsp:nvSpPr>
      <dsp:spPr>
        <a:xfrm>
          <a:off x="0" y="4336912"/>
          <a:ext cx="5379613" cy="134630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Device queues − The processes which are blocked due to unavailability of an I/O device constitute this queue.</a:t>
          </a:r>
        </a:p>
      </dsp:txBody>
      <dsp:txXfrm>
        <a:off x="65721" y="4402633"/>
        <a:ext cx="5248171" cy="12148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6A479F-2257-4490-BBF8-F3C914E7B051}">
      <dsp:nvSpPr>
        <dsp:cNvPr id="0" name=""/>
        <dsp:cNvSpPr/>
      </dsp:nvSpPr>
      <dsp:spPr>
        <a:xfrm>
          <a:off x="5193" y="1152446"/>
          <a:ext cx="1609979" cy="222677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Schedulers are special system software which handle process scheduling in various ways</a:t>
          </a:r>
        </a:p>
      </dsp:txBody>
      <dsp:txXfrm>
        <a:off x="52348" y="1199601"/>
        <a:ext cx="1515669" cy="2132461"/>
      </dsp:txXfrm>
    </dsp:sp>
    <dsp:sp modelId="{2DA614A8-5788-4638-B873-32988BAA899F}">
      <dsp:nvSpPr>
        <dsp:cNvPr id="0" name=""/>
        <dsp:cNvSpPr/>
      </dsp:nvSpPr>
      <dsp:spPr>
        <a:xfrm>
          <a:off x="1776170" y="2066194"/>
          <a:ext cx="341315" cy="3992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1776170" y="2146049"/>
        <a:ext cx="238921" cy="239564"/>
      </dsp:txXfrm>
    </dsp:sp>
    <dsp:sp modelId="{C03FDE75-92FA-4C55-A458-580B9A1FA393}">
      <dsp:nvSpPr>
        <dsp:cNvPr id="0" name=""/>
        <dsp:cNvSpPr/>
      </dsp:nvSpPr>
      <dsp:spPr>
        <a:xfrm>
          <a:off x="2259164" y="1152446"/>
          <a:ext cx="1609979" cy="222677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Their main task is to select the jobs to be submitted into the system and to decide which process to run. Schedulers are of three type</a:t>
          </a:r>
        </a:p>
      </dsp:txBody>
      <dsp:txXfrm>
        <a:off x="2306319" y="1199601"/>
        <a:ext cx="1515669" cy="2132461"/>
      </dsp:txXfrm>
    </dsp:sp>
    <dsp:sp modelId="{4A6D3F71-D334-4DBF-8058-F6BEFDF3A7EF}">
      <dsp:nvSpPr>
        <dsp:cNvPr id="0" name=""/>
        <dsp:cNvSpPr/>
      </dsp:nvSpPr>
      <dsp:spPr>
        <a:xfrm>
          <a:off x="4030141" y="2066194"/>
          <a:ext cx="341315" cy="3992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4030141" y="2146049"/>
        <a:ext cx="238921" cy="239564"/>
      </dsp:txXfrm>
    </dsp:sp>
    <dsp:sp modelId="{F09AB577-7D3F-41D1-9915-4F0C3315C1EC}">
      <dsp:nvSpPr>
        <dsp:cNvPr id="0" name=""/>
        <dsp:cNvSpPr/>
      </dsp:nvSpPr>
      <dsp:spPr>
        <a:xfrm>
          <a:off x="4513135" y="1152446"/>
          <a:ext cx="1609979" cy="222677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Long-Term Scheduler</a:t>
          </a:r>
        </a:p>
      </dsp:txBody>
      <dsp:txXfrm>
        <a:off x="4560290" y="1199601"/>
        <a:ext cx="1515669" cy="2132461"/>
      </dsp:txXfrm>
    </dsp:sp>
    <dsp:sp modelId="{1212C008-ADBC-45B3-91CA-EF47BFE7F8C2}">
      <dsp:nvSpPr>
        <dsp:cNvPr id="0" name=""/>
        <dsp:cNvSpPr/>
      </dsp:nvSpPr>
      <dsp:spPr>
        <a:xfrm>
          <a:off x="6284112" y="2066194"/>
          <a:ext cx="341315" cy="3992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6284112" y="2146049"/>
        <a:ext cx="238921" cy="239564"/>
      </dsp:txXfrm>
    </dsp:sp>
    <dsp:sp modelId="{E72CDFDF-1187-494C-888C-771A35535CD9}">
      <dsp:nvSpPr>
        <dsp:cNvPr id="0" name=""/>
        <dsp:cNvSpPr/>
      </dsp:nvSpPr>
      <dsp:spPr>
        <a:xfrm>
          <a:off x="6767106" y="1152446"/>
          <a:ext cx="1609979" cy="222677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Short-Term Scheduler</a:t>
          </a:r>
        </a:p>
      </dsp:txBody>
      <dsp:txXfrm>
        <a:off x="6814261" y="1199601"/>
        <a:ext cx="1515669" cy="2132461"/>
      </dsp:txXfrm>
    </dsp:sp>
    <dsp:sp modelId="{694454AC-81C0-451B-84F4-2C99D1872983}">
      <dsp:nvSpPr>
        <dsp:cNvPr id="0" name=""/>
        <dsp:cNvSpPr/>
      </dsp:nvSpPr>
      <dsp:spPr>
        <a:xfrm>
          <a:off x="8538083" y="2066194"/>
          <a:ext cx="341315" cy="3992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8538083" y="2146049"/>
        <a:ext cx="238921" cy="239564"/>
      </dsp:txXfrm>
    </dsp:sp>
    <dsp:sp modelId="{59BAFE54-CAEF-45DD-8069-1F5FEDFF913F}">
      <dsp:nvSpPr>
        <dsp:cNvPr id="0" name=""/>
        <dsp:cNvSpPr/>
      </dsp:nvSpPr>
      <dsp:spPr>
        <a:xfrm>
          <a:off x="9021077" y="1152446"/>
          <a:ext cx="1609979" cy="222677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t>Medium-Term Scheduler</a:t>
          </a:r>
        </a:p>
      </dsp:txBody>
      <dsp:txXfrm>
        <a:off x="9068232" y="1199601"/>
        <a:ext cx="1515669" cy="213246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3657AA7F-BE72-4467-897E-7A302F46504F}" type="datetimeFigureOut">
              <a:rPr lang="en-US" smtClean="0"/>
              <a:t>10/25/2021</a:t>
            </a:fld>
            <a:endParaRPr lang="en-US"/>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‹Nº›</a:t>
            </a:fld>
            <a:endParaRPr lang="en-US"/>
          </a:p>
        </p:txBody>
      </p:sp>
    </p:spTree>
    <p:extLst>
      <p:ext uri="{BB962C8B-B14F-4D97-AF65-F5344CB8AC3E}">
        <p14:creationId xmlns:p14="http://schemas.microsoft.com/office/powerpoint/2010/main" val="4028780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3657AA7F-BE72-4467-897E-7A302F46504F}" type="datetimeFigureOut">
              <a:rPr lang="en-US" smtClean="0"/>
              <a:t>10/25/2021</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‹Nº›</a:t>
            </a:fld>
            <a:endParaRPr lang="en-US"/>
          </a:p>
        </p:txBody>
      </p:sp>
    </p:spTree>
    <p:extLst>
      <p:ext uri="{BB962C8B-B14F-4D97-AF65-F5344CB8AC3E}">
        <p14:creationId xmlns:p14="http://schemas.microsoft.com/office/powerpoint/2010/main" val="3837263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777240" y="365125"/>
            <a:ext cx="779526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3657AA7F-BE72-4467-897E-7A302F46504F}" type="datetimeFigureOut">
              <a:rPr lang="en-US" smtClean="0"/>
              <a:t>10/25/2021</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‹Nº›</a:t>
            </a:fld>
            <a:endParaRPr lang="en-US"/>
          </a:p>
        </p:txBody>
      </p:sp>
    </p:spTree>
    <p:extLst>
      <p:ext uri="{BB962C8B-B14F-4D97-AF65-F5344CB8AC3E}">
        <p14:creationId xmlns:p14="http://schemas.microsoft.com/office/powerpoint/2010/main" val="8335761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3657AA7F-BE72-4467-897E-7A302F46504F}" type="datetimeFigureOut">
              <a:rPr lang="en-US" smtClean="0"/>
              <a:t>10/25/2021</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‹Nº›</a:t>
            </a:fld>
            <a:endParaRPr lang="en-US"/>
          </a:p>
        </p:txBody>
      </p:sp>
    </p:spTree>
    <p:extLst>
      <p:ext uri="{BB962C8B-B14F-4D97-AF65-F5344CB8AC3E}">
        <p14:creationId xmlns:p14="http://schemas.microsoft.com/office/powerpoint/2010/main" val="226530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30293" y="1709738"/>
            <a:ext cx="10617157"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30293" y="4589463"/>
            <a:ext cx="1061715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3657AA7F-BE72-4467-897E-7A302F46504F}" type="datetimeFigureOut">
              <a:rPr lang="en-US" smtClean="0"/>
              <a:t>10/25/2021</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‹Nº›</a:t>
            </a:fld>
            <a:endParaRPr lang="en-US"/>
          </a:p>
        </p:txBody>
      </p:sp>
    </p:spTree>
    <p:extLst>
      <p:ext uri="{BB962C8B-B14F-4D97-AF65-F5344CB8AC3E}">
        <p14:creationId xmlns:p14="http://schemas.microsoft.com/office/powerpoint/2010/main" val="4194711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3657AA7F-BE72-4467-897E-7A302F46504F}" type="datetimeFigureOut">
              <a:rPr lang="en-US" smtClean="0"/>
              <a:t>10/25/2021</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‹Nº›</a:t>
            </a:fld>
            <a:endParaRPr lang="en-US"/>
          </a:p>
        </p:txBody>
      </p:sp>
    </p:spTree>
    <p:extLst>
      <p:ext uri="{BB962C8B-B14F-4D97-AF65-F5344CB8AC3E}">
        <p14:creationId xmlns:p14="http://schemas.microsoft.com/office/powerpoint/2010/main" val="34142252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3903"/>
            <a:ext cx="522033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737063"/>
            <a:ext cx="5220335"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390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737063"/>
            <a:ext cx="5183188"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3657AA7F-BE72-4467-897E-7A302F46504F}" type="datetimeFigureOut">
              <a:rPr lang="en-US" smtClean="0"/>
              <a:t>10/25/2021</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‹Nº›</a:t>
            </a:fld>
            <a:endParaRPr lang="en-US"/>
          </a:p>
        </p:txBody>
      </p:sp>
    </p:spTree>
    <p:extLst>
      <p:ext uri="{BB962C8B-B14F-4D97-AF65-F5344CB8AC3E}">
        <p14:creationId xmlns:p14="http://schemas.microsoft.com/office/powerpoint/2010/main" val="989307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3657AA7F-BE72-4467-897E-7A302F46504F}" type="datetimeFigureOut">
              <a:rPr lang="en-US" smtClean="0"/>
              <a:t>10/25/2021</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‹Nº›</a:t>
            </a:fld>
            <a:endParaRPr lang="en-US"/>
          </a:p>
        </p:txBody>
      </p:sp>
    </p:spTree>
    <p:extLst>
      <p:ext uri="{BB962C8B-B14F-4D97-AF65-F5344CB8AC3E}">
        <p14:creationId xmlns:p14="http://schemas.microsoft.com/office/powerpoint/2010/main" val="6607356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3657AA7F-BE72-4467-897E-7A302F46504F}" type="datetimeFigureOut">
              <a:rPr lang="en-US" smtClean="0"/>
              <a:t>10/25/2021</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‹Nº›</a:t>
            </a:fld>
            <a:endParaRPr lang="en-US"/>
          </a:p>
        </p:txBody>
      </p:sp>
    </p:spTree>
    <p:extLst>
      <p:ext uri="{BB962C8B-B14F-4D97-AF65-F5344CB8AC3E}">
        <p14:creationId xmlns:p14="http://schemas.microsoft.com/office/powerpoint/2010/main" val="2905267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2226364"/>
            <a:ext cx="3994785" cy="3642623"/>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3657AA7F-BE72-4467-897E-7A302F46504F}" type="datetimeFigureOut">
              <a:rPr lang="en-US" smtClean="0"/>
              <a:t>10/25/2021</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‹Nº›</a:t>
            </a:fld>
            <a:endParaRPr lang="en-US"/>
          </a:p>
        </p:txBody>
      </p:sp>
    </p:spTree>
    <p:extLst>
      <p:ext uri="{BB962C8B-B14F-4D97-AF65-F5344CB8AC3E}">
        <p14:creationId xmlns:p14="http://schemas.microsoft.com/office/powerpoint/2010/main" val="4429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18020" y="457200"/>
            <a:ext cx="4054006"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18020" y="2250218"/>
            <a:ext cx="4054006" cy="361876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3657AA7F-BE72-4467-897E-7A302F46504F}" type="datetimeFigureOut">
              <a:rPr lang="en-US" smtClean="0"/>
              <a:t>10/25/2021</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‹Nº›</a:t>
            </a:fld>
            <a:endParaRPr lang="en-US"/>
          </a:p>
        </p:txBody>
      </p:sp>
    </p:spTree>
    <p:extLst>
      <p:ext uri="{BB962C8B-B14F-4D97-AF65-F5344CB8AC3E}">
        <p14:creationId xmlns:p14="http://schemas.microsoft.com/office/powerpoint/2010/main" val="37513258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D62DB5A-5AA0-4E7E-94AB-AD20F02CA8DF}"/>
              </a:ext>
            </a:extLst>
          </p:cNvPr>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a:extLst>
              <a:ext uri="{FF2B5EF4-FFF2-40B4-BE49-F238E27FC236}">
                <a16:creationId xmlns:a16="http://schemas.microsoft.com/office/drawing/2014/main" id="{0F086ECE-EF43-4B07-9DD0-59679471A067}"/>
              </a:ext>
            </a:extLst>
          </p:cNvPr>
          <p:cNvSpPr/>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2" y="365125"/>
            <a:ext cx="10637518"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2" y="1825625"/>
            <a:ext cx="10637518"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2" y="6488268"/>
            <a:ext cx="2743200" cy="233209"/>
          </a:xfrm>
          <a:prstGeom prst="rect">
            <a:avLst/>
          </a:prstGeom>
        </p:spPr>
        <p:txBody>
          <a:bodyPr vert="horz" lIns="91440" tIns="45720" rIns="91440" bIns="45720" rtlCol="0" anchor="ctr"/>
          <a:lstStyle>
            <a:lvl1pPr algn="l">
              <a:defRPr sz="1000">
                <a:solidFill>
                  <a:schemeClr val="tx1"/>
                </a:solidFill>
              </a:defRPr>
            </a:lvl1pPr>
          </a:lstStyle>
          <a:p>
            <a:fld id="{3657AA7F-BE72-4467-897E-7A302F46504F}" type="datetimeFigureOut">
              <a:rPr lang="en-US" smtClean="0"/>
              <a:pPr/>
              <a:t>10/25/2021</a:t>
            </a:fld>
            <a:endParaRPr lang="en-US"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solidFill>
              </a:defRPr>
            </a:lvl1pPr>
          </a:lstStyle>
          <a:p>
            <a:endParaRPr lang="en-US">
              <a:solidFill>
                <a:schemeClr val="tx1"/>
              </a:solidFill>
            </a:endParaRPr>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71560" y="6488268"/>
            <a:ext cx="2743200" cy="233209"/>
          </a:xfrm>
          <a:prstGeom prst="rect">
            <a:avLst/>
          </a:prstGeom>
        </p:spPr>
        <p:txBody>
          <a:bodyPr vert="horz" lIns="91440" tIns="45720" rIns="91440" bIns="45720" rtlCol="0" anchor="ctr"/>
          <a:lstStyle>
            <a:lvl1pPr algn="r">
              <a:defRPr sz="1000">
                <a:solidFill>
                  <a:schemeClr val="tx1"/>
                </a:solidFill>
              </a:defRPr>
            </a:lvl1pPr>
          </a:lstStyle>
          <a:p>
            <a:fld id="{35747434-7036-48DB-A148-6B3D8EE75CDA}" type="slidenum">
              <a:rPr lang="en-US" smtClean="0"/>
              <a:pPr/>
              <a:t>‹Nº›</a:t>
            </a:fld>
            <a:endParaRPr lang="en-US" dirty="0"/>
          </a:p>
        </p:txBody>
      </p:sp>
    </p:spTree>
    <p:extLst>
      <p:ext uri="{BB962C8B-B14F-4D97-AF65-F5344CB8AC3E}">
        <p14:creationId xmlns:p14="http://schemas.microsoft.com/office/powerpoint/2010/main" val="2508291474"/>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lumMod val="60000"/>
            <a:lumOff val="40000"/>
          </a:schemeClr>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hyperlink" Target="https://www.tutorialspoint.com/operating_system/os_process_scheduling.ht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Vídeo 3">
            <a:extLst>
              <a:ext uri="{FF2B5EF4-FFF2-40B4-BE49-F238E27FC236}">
                <a16:creationId xmlns:a16="http://schemas.microsoft.com/office/drawing/2014/main" id="{200F623E-B5E1-4F44-8DC4-186088882A8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335"/>
          <a:stretch/>
        </p:blipFill>
        <p:spPr>
          <a:xfrm>
            <a:off x="20" y="10"/>
            <a:ext cx="12198286" cy="6857990"/>
          </a:xfrm>
          <a:prstGeom prst="rect">
            <a:avLst/>
          </a:prstGeom>
        </p:spPr>
      </p:pic>
      <p:sp>
        <p:nvSpPr>
          <p:cNvPr id="11" name="Rectangle 10">
            <a:extLst>
              <a:ext uri="{FF2B5EF4-FFF2-40B4-BE49-F238E27FC236}">
                <a16:creationId xmlns:a16="http://schemas.microsoft.com/office/drawing/2014/main" id="{EA095E96-319D-4055-AD99-41FEB4030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295" y="1685499"/>
            <a:ext cx="6327657" cy="368489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00AFE8D3-8AEB-41F0-B0C6-88C068770C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58246" y="1685499"/>
            <a:ext cx="6333755" cy="3684896"/>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ítulo 1">
            <a:extLst>
              <a:ext uri="{FF2B5EF4-FFF2-40B4-BE49-F238E27FC236}">
                <a16:creationId xmlns:a16="http://schemas.microsoft.com/office/drawing/2014/main" id="{F10CD844-0F3C-45D9-9389-9EAD2CC24D48}"/>
              </a:ext>
            </a:extLst>
          </p:cNvPr>
          <p:cNvSpPr>
            <a:spLocks noGrp="1"/>
          </p:cNvSpPr>
          <p:nvPr>
            <p:ph type="ctrTitle"/>
          </p:nvPr>
        </p:nvSpPr>
        <p:spPr>
          <a:xfrm>
            <a:off x="6367849" y="2313296"/>
            <a:ext cx="5300988" cy="1826983"/>
          </a:xfrm>
        </p:spPr>
        <p:txBody>
          <a:bodyPr anchor="t">
            <a:normAutofit fontScale="90000"/>
          </a:bodyPr>
          <a:lstStyle/>
          <a:p>
            <a:pPr algn="l"/>
            <a:r>
              <a:rPr lang="es-MX" dirty="0" err="1"/>
              <a:t>Operating</a:t>
            </a:r>
            <a:r>
              <a:rPr lang="es-MX" dirty="0"/>
              <a:t> </a:t>
            </a:r>
            <a:r>
              <a:rPr lang="es-MX" dirty="0" err="1"/>
              <a:t>System</a:t>
            </a:r>
            <a:r>
              <a:rPr lang="es-MX" dirty="0"/>
              <a:t> - </a:t>
            </a:r>
            <a:r>
              <a:rPr lang="es-MX" dirty="0" err="1"/>
              <a:t>Process</a:t>
            </a:r>
            <a:r>
              <a:rPr lang="es-MX" dirty="0"/>
              <a:t> </a:t>
            </a:r>
            <a:r>
              <a:rPr lang="es-MX" dirty="0" err="1"/>
              <a:t>Scheduling</a:t>
            </a:r>
            <a:endParaRPr lang="es-MX" dirty="0"/>
          </a:p>
        </p:txBody>
      </p:sp>
      <p:sp>
        <p:nvSpPr>
          <p:cNvPr id="3" name="Subtítulo 2">
            <a:extLst>
              <a:ext uri="{FF2B5EF4-FFF2-40B4-BE49-F238E27FC236}">
                <a16:creationId xmlns:a16="http://schemas.microsoft.com/office/drawing/2014/main" id="{24E46FEB-E937-49ED-AC54-26C649B65209}"/>
              </a:ext>
            </a:extLst>
          </p:cNvPr>
          <p:cNvSpPr>
            <a:spLocks noGrp="1"/>
          </p:cNvSpPr>
          <p:nvPr>
            <p:ph type="subTitle" idx="1"/>
          </p:nvPr>
        </p:nvSpPr>
        <p:spPr>
          <a:xfrm>
            <a:off x="6367849" y="4322327"/>
            <a:ext cx="5300981" cy="747817"/>
          </a:xfrm>
        </p:spPr>
        <p:txBody>
          <a:bodyPr anchor="t">
            <a:normAutofit lnSpcReduction="10000"/>
          </a:bodyPr>
          <a:lstStyle/>
          <a:p>
            <a:pPr algn="l"/>
            <a:r>
              <a:rPr lang="es-MX" sz="2000" dirty="0"/>
              <a:t>Ricardo Gabriel Rodríguez González</a:t>
            </a:r>
          </a:p>
          <a:p>
            <a:pPr algn="l"/>
            <a:r>
              <a:rPr lang="es-MX" sz="2000" dirty="0"/>
              <a:t>Sistemas Operativos</a:t>
            </a:r>
          </a:p>
        </p:txBody>
      </p:sp>
    </p:spTree>
    <p:extLst>
      <p:ext uri="{BB962C8B-B14F-4D97-AF65-F5344CB8AC3E}">
        <p14:creationId xmlns:p14="http://schemas.microsoft.com/office/powerpoint/2010/main" val="3568073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9ED35B-EA3D-48AA-AECF-3FA6D56FB838}"/>
              </a:ext>
            </a:extLst>
          </p:cNvPr>
          <p:cNvSpPr>
            <a:spLocks noGrp="1"/>
          </p:cNvSpPr>
          <p:nvPr>
            <p:ph type="title"/>
          </p:nvPr>
        </p:nvSpPr>
        <p:spPr/>
        <p:txBody>
          <a:bodyPr/>
          <a:lstStyle/>
          <a:p>
            <a:r>
              <a:rPr lang="es-MX" dirty="0" err="1"/>
              <a:t>Definition</a:t>
            </a:r>
            <a:endParaRPr lang="es-MX" dirty="0"/>
          </a:p>
        </p:txBody>
      </p:sp>
      <p:sp>
        <p:nvSpPr>
          <p:cNvPr id="3" name="Marcador de contenido 2">
            <a:extLst>
              <a:ext uri="{FF2B5EF4-FFF2-40B4-BE49-F238E27FC236}">
                <a16:creationId xmlns:a16="http://schemas.microsoft.com/office/drawing/2014/main" id="{1BBB3029-4AE6-4891-83EB-31CFDD696254}"/>
              </a:ext>
            </a:extLst>
          </p:cNvPr>
          <p:cNvSpPr>
            <a:spLocks noGrp="1"/>
          </p:cNvSpPr>
          <p:nvPr>
            <p:ph idx="1"/>
          </p:nvPr>
        </p:nvSpPr>
        <p:spPr/>
        <p:txBody>
          <a:bodyPr>
            <a:normAutofit/>
          </a:bodyPr>
          <a:lstStyle/>
          <a:p>
            <a:r>
              <a:rPr lang="en-US" sz="4000" dirty="0">
                <a:latin typeface="+mj-lt"/>
              </a:rPr>
              <a:t>The process scheduling is the activity of the process manager that handles the removal of the running process from the CPU and the selection of another process on the basis of a particular strategy.</a:t>
            </a:r>
            <a:endParaRPr lang="es-MX" sz="4000" dirty="0">
              <a:latin typeface="+mj-lt"/>
            </a:endParaRPr>
          </a:p>
        </p:txBody>
      </p:sp>
    </p:spTree>
    <p:extLst>
      <p:ext uri="{BB962C8B-B14F-4D97-AF65-F5344CB8AC3E}">
        <p14:creationId xmlns:p14="http://schemas.microsoft.com/office/powerpoint/2010/main" val="728829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0A97F9-87C9-4710-B480-406EA55C9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a:extLst>
              <a:ext uri="{FF2B5EF4-FFF2-40B4-BE49-F238E27FC236}">
                <a16:creationId xmlns:a16="http://schemas.microsoft.com/office/drawing/2014/main" id="{6D6F0AC2-F229-46DE-A0A2-5CB386CE90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ítulo 1">
            <a:extLst>
              <a:ext uri="{FF2B5EF4-FFF2-40B4-BE49-F238E27FC236}">
                <a16:creationId xmlns:a16="http://schemas.microsoft.com/office/drawing/2014/main" id="{B27F0324-7F4F-4058-AB3A-2A4967A8A6A9}"/>
              </a:ext>
            </a:extLst>
          </p:cNvPr>
          <p:cNvSpPr>
            <a:spLocks noGrp="1"/>
          </p:cNvSpPr>
          <p:nvPr>
            <p:ph type="title"/>
          </p:nvPr>
        </p:nvSpPr>
        <p:spPr>
          <a:xfrm>
            <a:off x="777240" y="493988"/>
            <a:ext cx="5046927" cy="5817056"/>
          </a:xfrm>
        </p:spPr>
        <p:txBody>
          <a:bodyPr anchor="ctr">
            <a:normAutofit/>
          </a:bodyPr>
          <a:lstStyle/>
          <a:p>
            <a:r>
              <a:rPr lang="es-MX" sz="4400" b="0" i="0">
                <a:effectLst/>
                <a:latin typeface="Arial" panose="020B0604020202020204" pitchFamily="34" charset="0"/>
              </a:rPr>
              <a:t>Process Scheduling Queues</a:t>
            </a:r>
            <a:br>
              <a:rPr lang="es-MX" sz="4400" b="0" i="0">
                <a:effectLst/>
                <a:latin typeface="Arial" panose="020B0604020202020204" pitchFamily="34" charset="0"/>
              </a:rPr>
            </a:br>
            <a:endParaRPr lang="es-MX" sz="4400"/>
          </a:p>
        </p:txBody>
      </p:sp>
      <p:graphicFrame>
        <p:nvGraphicFramePr>
          <p:cNvPr id="5" name="Marcador de contenido 2">
            <a:extLst>
              <a:ext uri="{FF2B5EF4-FFF2-40B4-BE49-F238E27FC236}">
                <a16:creationId xmlns:a16="http://schemas.microsoft.com/office/drawing/2014/main" id="{5F3FA112-5CBD-4C6F-9A5E-39A5BAE09811}"/>
              </a:ext>
            </a:extLst>
          </p:cNvPr>
          <p:cNvGraphicFramePr>
            <a:graphicFrameLocks noGrp="1"/>
          </p:cNvGraphicFramePr>
          <p:nvPr>
            <p:ph idx="1"/>
            <p:extLst>
              <p:ext uri="{D42A27DB-BD31-4B8C-83A1-F6EECF244321}">
                <p14:modId xmlns:p14="http://schemas.microsoft.com/office/powerpoint/2010/main" val="562722289"/>
              </p:ext>
            </p:extLst>
          </p:nvPr>
        </p:nvGraphicFramePr>
        <p:xfrm>
          <a:off x="6500190" y="493988"/>
          <a:ext cx="5379613" cy="58170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66260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0A97F9-87C9-4710-B480-406EA55C9E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a:extLst>
              <a:ext uri="{FF2B5EF4-FFF2-40B4-BE49-F238E27FC236}">
                <a16:creationId xmlns:a16="http://schemas.microsoft.com/office/drawing/2014/main" id="{6D6F0AC2-F229-46DE-A0A2-5CB386CE90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0"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ítulo 1">
            <a:extLst>
              <a:ext uri="{FF2B5EF4-FFF2-40B4-BE49-F238E27FC236}">
                <a16:creationId xmlns:a16="http://schemas.microsoft.com/office/drawing/2014/main" id="{6AB45308-81E2-41A8-88DC-292A516F8246}"/>
              </a:ext>
            </a:extLst>
          </p:cNvPr>
          <p:cNvSpPr>
            <a:spLocks noGrp="1"/>
          </p:cNvSpPr>
          <p:nvPr>
            <p:ph type="title"/>
          </p:nvPr>
        </p:nvSpPr>
        <p:spPr>
          <a:xfrm>
            <a:off x="777240" y="493988"/>
            <a:ext cx="10935886" cy="1921666"/>
          </a:xfrm>
        </p:spPr>
        <p:txBody>
          <a:bodyPr anchor="ctr">
            <a:normAutofit/>
          </a:bodyPr>
          <a:lstStyle/>
          <a:p>
            <a:r>
              <a:rPr lang="es-MX" sz="4400" dirty="0" err="1"/>
              <a:t>Schedulers</a:t>
            </a:r>
            <a:endParaRPr lang="es-MX" sz="4400" dirty="0"/>
          </a:p>
        </p:txBody>
      </p:sp>
      <p:graphicFrame>
        <p:nvGraphicFramePr>
          <p:cNvPr id="5" name="Marcador de contenido 2">
            <a:extLst>
              <a:ext uri="{FF2B5EF4-FFF2-40B4-BE49-F238E27FC236}">
                <a16:creationId xmlns:a16="http://schemas.microsoft.com/office/drawing/2014/main" id="{E8CBE021-0A66-4972-87B9-4F6917082B08}"/>
              </a:ext>
            </a:extLst>
          </p:cNvPr>
          <p:cNvGraphicFramePr>
            <a:graphicFrameLocks noGrp="1"/>
          </p:cNvGraphicFramePr>
          <p:nvPr>
            <p:ph idx="1"/>
            <p:extLst>
              <p:ext uri="{D42A27DB-BD31-4B8C-83A1-F6EECF244321}">
                <p14:modId xmlns:p14="http://schemas.microsoft.com/office/powerpoint/2010/main" val="2225911676"/>
              </p:ext>
            </p:extLst>
          </p:nvPr>
        </p:nvGraphicFramePr>
        <p:xfrm>
          <a:off x="778510" y="1712118"/>
          <a:ext cx="10636250" cy="45316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62369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ECB2D6-B4FE-43A6-8934-84F05692D5D9}"/>
              </a:ext>
            </a:extLst>
          </p:cNvPr>
          <p:cNvSpPr>
            <a:spLocks noGrp="1"/>
          </p:cNvSpPr>
          <p:nvPr>
            <p:ph type="title"/>
          </p:nvPr>
        </p:nvSpPr>
        <p:spPr/>
        <p:txBody>
          <a:bodyPr/>
          <a:lstStyle/>
          <a:p>
            <a:r>
              <a:rPr lang="es-MX" dirty="0" err="1"/>
              <a:t>Bibliography</a:t>
            </a:r>
            <a:endParaRPr lang="es-MX" dirty="0"/>
          </a:p>
        </p:txBody>
      </p:sp>
      <p:sp>
        <p:nvSpPr>
          <p:cNvPr id="3" name="Marcador de contenido 2">
            <a:extLst>
              <a:ext uri="{FF2B5EF4-FFF2-40B4-BE49-F238E27FC236}">
                <a16:creationId xmlns:a16="http://schemas.microsoft.com/office/drawing/2014/main" id="{EB5ABE78-4340-4B19-9690-4D282EAD2168}"/>
              </a:ext>
            </a:extLst>
          </p:cNvPr>
          <p:cNvSpPr>
            <a:spLocks noGrp="1"/>
          </p:cNvSpPr>
          <p:nvPr>
            <p:ph idx="1"/>
          </p:nvPr>
        </p:nvSpPr>
        <p:spPr/>
        <p:txBody>
          <a:bodyPr/>
          <a:lstStyle/>
          <a:p>
            <a:r>
              <a:rPr lang="es-MX" dirty="0">
                <a:hlinkClick r:id="rId2"/>
              </a:rPr>
              <a:t>https://www.tutorialspoint.com/operating_system/os_process_scheduling.htm</a:t>
            </a:r>
            <a:endParaRPr lang="es-MX" dirty="0"/>
          </a:p>
          <a:p>
            <a:r>
              <a:rPr lang="es-MX"/>
              <a:t>https://www.guru99.com/process-scheduling.html</a:t>
            </a:r>
            <a:endParaRPr lang="es-MX" dirty="0"/>
          </a:p>
        </p:txBody>
      </p:sp>
    </p:spTree>
    <p:extLst>
      <p:ext uri="{BB962C8B-B14F-4D97-AF65-F5344CB8AC3E}">
        <p14:creationId xmlns:p14="http://schemas.microsoft.com/office/powerpoint/2010/main" val="3181397603"/>
      </p:ext>
    </p:extLst>
  </p:cSld>
  <p:clrMapOvr>
    <a:masterClrMapping/>
  </p:clrMapOvr>
</p:sld>
</file>

<file path=ppt/theme/theme1.xml><?xml version="1.0" encoding="utf-8"?>
<a:theme xmlns:a="http://schemas.openxmlformats.org/drawingml/2006/main" name="CelebrationVTI">
  <a:themeElements>
    <a:clrScheme name="AnalogousFromLightSeedRightStep">
      <a:dk1>
        <a:srgbClr val="000000"/>
      </a:dk1>
      <a:lt1>
        <a:srgbClr val="FFFFFF"/>
      </a:lt1>
      <a:dk2>
        <a:srgbClr val="3E3423"/>
      </a:dk2>
      <a:lt2>
        <a:srgbClr val="E2E7E8"/>
      </a:lt2>
      <a:accent1>
        <a:srgbClr val="C49791"/>
      </a:accent1>
      <a:accent2>
        <a:srgbClr val="BA9E7F"/>
      </a:accent2>
      <a:accent3>
        <a:srgbClr val="A7A57F"/>
      </a:accent3>
      <a:accent4>
        <a:srgbClr val="97AB75"/>
      </a:accent4>
      <a:accent5>
        <a:srgbClr val="8CAD83"/>
      </a:accent5>
      <a:accent6>
        <a:srgbClr val="78AF82"/>
      </a:accent6>
      <a:hlink>
        <a:srgbClr val="598C92"/>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elebrationVTI" id="{BAD6E4D6-FB5F-472A-BAD2-154760D77BE0}" vid="{59D360FE-6438-46F1-A5A6-11415132A23A}"/>
    </a:ext>
  </a:extLst>
</a:theme>
</file>

<file path=docProps/app.xml><?xml version="1.0" encoding="utf-8"?>
<Properties xmlns="http://schemas.openxmlformats.org/officeDocument/2006/extended-properties" xmlns:vt="http://schemas.openxmlformats.org/officeDocument/2006/docPropsVTypes">
  <TotalTime>35</TotalTime>
  <Words>205</Words>
  <Application>Microsoft Office PowerPoint</Application>
  <PresentationFormat>Panorámica</PresentationFormat>
  <Paragraphs>19</Paragraphs>
  <Slides>5</Slides>
  <Notes>0</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5</vt:i4>
      </vt:variant>
    </vt:vector>
  </HeadingPairs>
  <TitlesOfParts>
    <vt:vector size="10" baseType="lpstr">
      <vt:lpstr>Arial</vt:lpstr>
      <vt:lpstr>AvenirNext LT Pro Medium</vt:lpstr>
      <vt:lpstr>Calibri</vt:lpstr>
      <vt:lpstr>Gill Sans Nova</vt:lpstr>
      <vt:lpstr>CelebrationVTI</vt:lpstr>
      <vt:lpstr>Operating System - Process Scheduling</vt:lpstr>
      <vt:lpstr>Definition</vt:lpstr>
      <vt:lpstr>Process Scheduling Queues </vt:lpstr>
      <vt:lpstr>Schedulers</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Operating System - Process Scheduling</dc:title>
  <dc:creator>Ricardo RG</dc:creator>
  <cp:lastModifiedBy>Ricardo RG</cp:lastModifiedBy>
  <cp:revision>2</cp:revision>
  <dcterms:created xsi:type="dcterms:W3CDTF">2021-10-25T04:24:10Z</dcterms:created>
  <dcterms:modified xsi:type="dcterms:W3CDTF">2021-10-25T15:33:07Z</dcterms:modified>
</cp:coreProperties>
</file>

<file path=docProps/thumbnail.jpeg>
</file>